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60" r:id="rId5"/>
    <p:sldId id="261" r:id="rId6"/>
    <p:sldId id="258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457F605-22B7-45FC-ACB1-B27E8B234E2B}">
          <p14:sldIdLst>
            <p14:sldId id="259"/>
            <p14:sldId id="256"/>
            <p14:sldId id="257"/>
            <p14:sldId id="260"/>
            <p14:sldId id="261"/>
            <p14:sldId id="258"/>
            <p14:sldId id="262"/>
            <p14:sldId id="263"/>
            <p14:sldId id="266"/>
            <p14:sldId id="264"/>
            <p14:sldId id="265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7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5" autoAdjust="0"/>
    <p:restoredTop sz="94660"/>
  </p:normalViewPr>
  <p:slideViewPr>
    <p:cSldViewPr>
      <p:cViewPr varScale="1">
        <p:scale>
          <a:sx n="70" d="100"/>
          <a:sy n="70" d="100"/>
        </p:scale>
        <p:origin x="133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81000">
              <a:srgbClr val="FF7A00"/>
            </a:gs>
            <a:gs pos="10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6600" dirty="0" smtClean="0">
                <a:latin typeface="TruthCYR Ultra" pitchFamily="50" charset="-52"/>
              </a:rPr>
              <a:t>ЮАР</a:t>
            </a:r>
            <a:endParaRPr lang="ru-RU" sz="6600" dirty="0">
              <a:latin typeface="TruthCYR Ultra" pitchFamily="50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229600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u="sng" dirty="0" smtClean="0"/>
              <a:t>Южно-Африканская Республика</a:t>
            </a:r>
          </a:p>
          <a:p>
            <a:pPr marL="0" indent="0">
              <a:buNone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Столица: Претория (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Тсване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517618"/>
            <a:ext cx="2976428" cy="39357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996952"/>
            <a:ext cx="3216455" cy="2124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96" y="5301208"/>
            <a:ext cx="76972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Выполнил: </a:t>
            </a:r>
          </a:p>
          <a:p>
            <a:r>
              <a:rPr lang="ru-RU" sz="2800" b="1" i="1" dirty="0" smtClean="0"/>
              <a:t>Витохин Владислав </a:t>
            </a:r>
            <a:r>
              <a:rPr lang="ru-RU" sz="2800" b="1" i="1" dirty="0" err="1" smtClean="0"/>
              <a:t>11б</a:t>
            </a:r>
            <a:endParaRPr lang="ru-RU" sz="2800" b="1" i="1" dirty="0" smtClean="0"/>
          </a:p>
          <a:p>
            <a:r>
              <a:rPr lang="ru-RU" sz="2800" b="1" dirty="0"/>
              <a:t> </a:t>
            </a:r>
            <a:r>
              <a:rPr lang="ru-RU" sz="2800" b="1" dirty="0" smtClean="0"/>
              <a:t>                                            2013 г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362693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39999">
              <a:srgbClr val="FFFF00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97" y="0"/>
            <a:ext cx="9252520" cy="1470025"/>
          </a:xfrm>
        </p:spPr>
        <p:txBody>
          <a:bodyPr/>
          <a:lstStyle/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Политико-географическое положение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51520" y="1270501"/>
            <a:ext cx="88216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 smtClean="0"/>
              <a:t>ЮАР находиться на юге материка Африка; </a:t>
            </a:r>
          </a:p>
          <a:p>
            <a:r>
              <a:rPr lang="ru-RU" sz="3600" u="sng" dirty="0" smtClean="0"/>
              <a:t>Имеет приморское и соседское положение</a:t>
            </a:r>
          </a:p>
          <a:p>
            <a:r>
              <a:rPr lang="ru-RU" sz="3600" u="sng" dirty="0" smtClean="0"/>
              <a:t>Граничит:</a:t>
            </a:r>
            <a:endParaRPr lang="ru-RU" sz="3600" u="sng" dirty="0"/>
          </a:p>
        </p:txBody>
      </p:sp>
      <p:sp>
        <p:nvSpPr>
          <p:cNvPr id="67" name="TextBox 66"/>
          <p:cNvSpPr txBox="1"/>
          <p:nvPr/>
        </p:nvSpPr>
        <p:spPr>
          <a:xfrm>
            <a:off x="251520" y="2833772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На севере</a:t>
            </a:r>
            <a:endParaRPr lang="ru-RU" sz="2800" i="1" dirty="0"/>
          </a:p>
        </p:txBody>
      </p:sp>
      <p:sp>
        <p:nvSpPr>
          <p:cNvPr id="68" name="TextBox 67"/>
          <p:cNvSpPr txBox="1"/>
          <p:nvPr/>
        </p:nvSpPr>
        <p:spPr>
          <a:xfrm>
            <a:off x="251520" y="2833772"/>
            <a:ext cx="3446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На северо-востоке</a:t>
            </a:r>
            <a:endParaRPr lang="ru-RU" sz="2800" i="1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7" y="3289920"/>
            <a:ext cx="1219200" cy="12192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" y="4442048"/>
            <a:ext cx="1219200" cy="12192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" y="5666184"/>
            <a:ext cx="1219200" cy="12192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259632" y="5889466"/>
            <a:ext cx="2414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Зимбабве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59632" y="4697849"/>
            <a:ext cx="2409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Ботсвана</a:t>
            </a:r>
          </a:p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7624" y="3585210"/>
            <a:ext cx="2489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Намибия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" y="4504184"/>
            <a:ext cx="1219200" cy="12192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40872" y="3552245"/>
            <a:ext cx="2489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Мозамбик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59632" y="4730795"/>
            <a:ext cx="2731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Свазиленд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8" y="3284984"/>
            <a:ext cx="1219200" cy="12192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37112"/>
            <a:ext cx="1219048" cy="121904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255435" y="4437112"/>
            <a:ext cx="4150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Лесото</a:t>
            </a:r>
          </a:p>
          <a:p>
            <a:r>
              <a:rPr lang="ru-RU" sz="3200" i="1" dirty="0" smtClean="0"/>
              <a:t>(анклав)</a:t>
            </a:r>
            <a:endParaRPr lang="ru-RU" sz="32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030" y="2480359"/>
            <a:ext cx="4937466" cy="433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743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8" grpId="1"/>
      <p:bldP spid="23" grpId="0"/>
      <p:bldP spid="24" grpId="0"/>
      <p:bldP spid="25" grpId="0"/>
      <p:bldP spid="31" grpId="0"/>
      <p:bldP spid="31" grpId="1"/>
      <p:bldP spid="32" grpId="0"/>
      <p:bldP spid="32" grpId="1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17000">
              <a:srgbClr val="FFFF00"/>
            </a:gs>
            <a:gs pos="48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9097" y="0"/>
            <a:ext cx="925252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Политико-географическое положение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-36512" y="1567333"/>
            <a:ext cx="936104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a_BodoniOrtoTitulNr"/>
              </a:rPr>
              <a:t>† </a:t>
            </a:r>
            <a:r>
              <a:rPr lang="ru-RU" u="sng" dirty="0" smtClean="0"/>
              <a:t>ЮАР не входит не в один политический блок </a:t>
            </a:r>
            <a:r>
              <a:rPr lang="ru-RU" dirty="0"/>
              <a:t>✔</a:t>
            </a:r>
            <a:endParaRPr lang="ru-RU" u="sng" dirty="0" smtClean="0"/>
          </a:p>
          <a:p>
            <a:pPr marL="0" indent="0">
              <a:buNone/>
            </a:pPr>
            <a:r>
              <a:rPr lang="ru-RU" dirty="0">
                <a:latin typeface="a_BodoniOrtoTitulNr"/>
              </a:rPr>
              <a:t>† </a:t>
            </a:r>
            <a:r>
              <a:rPr lang="ru-RU" u="sng" dirty="0" smtClean="0"/>
              <a:t>ЮАР является членом мировых организаций:</a:t>
            </a:r>
          </a:p>
          <a:p>
            <a:pPr marL="180000">
              <a:spcBef>
                <a:spcPts val="600"/>
              </a:spcBef>
              <a:buFontTx/>
              <a:buChar char="-"/>
            </a:pPr>
            <a:r>
              <a:rPr lang="ru-RU" b="1" i="1" dirty="0" smtClean="0"/>
              <a:t>Страны </a:t>
            </a:r>
            <a:r>
              <a:rPr lang="ru-RU" b="1" i="1" dirty="0"/>
              <a:t>Африки, Карибского бас. и Тихого океана </a:t>
            </a:r>
            <a:endParaRPr lang="ru-RU" dirty="0" smtClean="0"/>
          </a:p>
          <a:p>
            <a:pPr marL="180000">
              <a:spcBef>
                <a:spcPts val="600"/>
              </a:spcBef>
              <a:buFontTx/>
              <a:buChar char="-"/>
            </a:pPr>
            <a:r>
              <a:rPr lang="ru-RU" b="1" i="1" dirty="0" smtClean="0"/>
              <a:t>Африканский союз</a:t>
            </a:r>
          </a:p>
          <a:p>
            <a:pPr marL="180000">
              <a:spcBef>
                <a:spcPts val="600"/>
              </a:spcBef>
              <a:buFontTx/>
              <a:buChar char="-"/>
            </a:pPr>
            <a:r>
              <a:rPr lang="ru-RU" b="1" i="1" dirty="0" smtClean="0"/>
              <a:t>Содружество наций</a:t>
            </a:r>
            <a:endParaRPr lang="ru-RU" b="1" i="1" dirty="0"/>
          </a:p>
          <a:p>
            <a:pPr marL="180000">
              <a:spcBef>
                <a:spcPts val="600"/>
              </a:spcBef>
              <a:buFontTx/>
              <a:buChar char="-"/>
            </a:pPr>
            <a:r>
              <a:rPr lang="ru-RU" dirty="0" smtClean="0"/>
              <a:t>Всемирная </a:t>
            </a:r>
            <a:r>
              <a:rPr lang="ru-RU" dirty="0"/>
              <a:t>торговая </a:t>
            </a:r>
            <a:r>
              <a:rPr lang="ru-RU" dirty="0" smtClean="0"/>
              <a:t>организация (ВТО)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ru-RU" dirty="0" smtClean="0"/>
              <a:t>БРИКС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ru-RU" dirty="0" smtClean="0"/>
              <a:t>ЮНЕСКО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ru-RU" dirty="0" smtClean="0"/>
              <a:t>ООН</a:t>
            </a:r>
          </a:p>
          <a:p>
            <a:pPr marL="0" indent="0">
              <a:buNone/>
            </a:pPr>
            <a:endParaRPr lang="ru-RU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573" y="4653136"/>
            <a:ext cx="2152931" cy="21328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182" y="4941168"/>
            <a:ext cx="2263058" cy="16972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5018772"/>
            <a:ext cx="2304256" cy="157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547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39999">
              <a:srgbClr val="FFFF00"/>
            </a:gs>
            <a:gs pos="9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ZopaCyr" pitchFamily="50" charset="-52"/>
              </a:rPr>
              <a:t>Изменение ПГП со временем</a:t>
            </a:r>
            <a:endParaRPr lang="ru-RU" dirty="0">
              <a:latin typeface="ZopaCyr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73" y="908720"/>
            <a:ext cx="286771" cy="3122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73" y="1268760"/>
            <a:ext cx="286771" cy="3122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73" y="1628800"/>
            <a:ext cx="286771" cy="3122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73" y="1988840"/>
            <a:ext cx="286771" cy="3122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4089" y="836712"/>
            <a:ext cx="85824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1652 год – Капская колония</a:t>
            </a:r>
          </a:p>
          <a:p>
            <a:r>
              <a:rPr lang="ru-RU" sz="2400" dirty="0" smtClean="0"/>
              <a:t>1795 год – колония Великобритании </a:t>
            </a:r>
          </a:p>
          <a:p>
            <a:r>
              <a:rPr lang="ru-RU" sz="2400" dirty="0" smtClean="0"/>
              <a:t>1867 год – открытие месторождений алмазов и золота</a:t>
            </a:r>
          </a:p>
          <a:p>
            <a:r>
              <a:rPr lang="ru-RU" sz="2400" dirty="0" smtClean="0"/>
              <a:t>1910 год – создание Южно-Африканского союза</a:t>
            </a:r>
          </a:p>
          <a:p>
            <a:r>
              <a:rPr lang="ru-RU" sz="2400" dirty="0" smtClean="0"/>
              <a:t>1948 год – Апартеид (расовая дискриминация) </a:t>
            </a:r>
          </a:p>
          <a:p>
            <a:r>
              <a:rPr lang="ru-RU" sz="2400" dirty="0" smtClean="0"/>
              <a:t>1961 год – образование  Южно-Африканской республики</a:t>
            </a:r>
          </a:p>
          <a:p>
            <a:r>
              <a:rPr lang="ru-RU" sz="2400" dirty="0" smtClean="0"/>
              <a:t>1989 год – ликвидация Апартеида</a:t>
            </a:r>
            <a:endParaRPr lang="ru-RU" sz="2400" dirty="0"/>
          </a:p>
          <a:p>
            <a:r>
              <a:rPr lang="ru-RU" sz="2400" dirty="0" smtClean="0"/>
              <a:t> </a:t>
            </a:r>
          </a:p>
          <a:p>
            <a:endParaRPr lang="ru-RU" sz="2400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73" y="2348880"/>
            <a:ext cx="286771" cy="31226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8953" y="3438286"/>
            <a:ext cx="877151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>
                <a:solidFill>
                  <a:srgbClr val="FF0000"/>
                </a:solidFill>
              </a:rPr>
              <a:t>Апартеид</a:t>
            </a:r>
            <a:r>
              <a:rPr lang="ru-RU" sz="2000" i="1" u="sng" dirty="0" smtClean="0"/>
              <a:t> </a:t>
            </a:r>
            <a:r>
              <a:rPr lang="ru-RU" sz="2000" dirty="0" smtClean="0"/>
              <a:t>в ЮАР начался после победы национальной партии на выборах. Были приняты законы огранивающие права чёрного населения: на </a:t>
            </a:r>
            <a:r>
              <a:rPr lang="ru-RU" sz="2000" b="1" dirty="0" smtClean="0"/>
              <a:t>гражданство; право голоса; свободы передвижения; смешанные браки; на </a:t>
            </a:r>
            <a:r>
              <a:rPr lang="ru-RU" sz="2000" b="1" dirty="0" err="1" smtClean="0"/>
              <a:t>мед</a:t>
            </a:r>
            <a:r>
              <a:rPr lang="ru-RU" sz="2000" b="1" dirty="0" smtClean="0"/>
              <a:t>. обслуживание; на образование и работу.  </a:t>
            </a:r>
            <a:r>
              <a:rPr lang="ru-RU" sz="2000" dirty="0" smtClean="0"/>
              <a:t>Так же была </a:t>
            </a:r>
            <a:r>
              <a:rPr lang="ru-RU" sz="2000" b="1" dirty="0" smtClean="0"/>
              <a:t>запрещена коммунистическая деятельность</a:t>
            </a:r>
            <a:r>
              <a:rPr lang="ru-RU" sz="2000" dirty="0" smtClean="0"/>
              <a:t>. Недовольства и восстания продолжались до прихода к власти</a:t>
            </a:r>
            <a:r>
              <a:rPr lang="ru-RU" sz="2000" b="1" dirty="0" smtClean="0"/>
              <a:t> Фредерика де Клерка</a:t>
            </a:r>
            <a:r>
              <a:rPr lang="ru-RU" sz="2000" dirty="0" smtClean="0"/>
              <a:t>, который начал </a:t>
            </a:r>
          </a:p>
          <a:p>
            <a:r>
              <a:rPr lang="ru-RU" sz="2000" dirty="0" smtClean="0"/>
              <a:t>борьбу с апартеидом. 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ru-RU" sz="2000" dirty="0" smtClean="0"/>
              <a:t>А в 1994 году на пост президента ЮАР </a:t>
            </a:r>
          </a:p>
          <a:p>
            <a:r>
              <a:rPr lang="ru-RU" sz="2000" dirty="0" smtClean="0"/>
              <a:t>был избран </a:t>
            </a:r>
            <a:r>
              <a:rPr lang="ru-RU" sz="2000" b="1" dirty="0" smtClean="0"/>
              <a:t>первый чернокожий </a:t>
            </a:r>
          </a:p>
          <a:p>
            <a:r>
              <a:rPr lang="ru-RU" sz="2000" b="1" dirty="0" smtClean="0"/>
              <a:t>президент – Нельсон </a:t>
            </a:r>
            <a:r>
              <a:rPr lang="ru-RU" sz="2000" b="1" dirty="0" err="1" smtClean="0"/>
              <a:t>Ролилахла</a:t>
            </a:r>
            <a:r>
              <a:rPr lang="ru-RU" sz="2000" b="1" dirty="0" smtClean="0"/>
              <a:t>  </a:t>
            </a:r>
            <a:r>
              <a:rPr lang="ru-RU" sz="2000" b="1" dirty="0" err="1" smtClean="0"/>
              <a:t>Манделла</a:t>
            </a:r>
            <a:r>
              <a:rPr lang="ru-RU" sz="2000" dirty="0" smtClean="0"/>
              <a:t>. </a:t>
            </a:r>
          </a:p>
          <a:p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73" y="2684690"/>
            <a:ext cx="286771" cy="31226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1" y="5015575"/>
            <a:ext cx="2520281" cy="17978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73" y="3068960"/>
            <a:ext cx="286771" cy="31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095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31000">
              <a:srgbClr val="FFFF00"/>
            </a:gs>
            <a:gs pos="10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ZopaCyr" pitchFamily="50" charset="-52"/>
              </a:rPr>
              <a:t>Влияние ПГП на развитие хозяйства</a:t>
            </a:r>
            <a:endParaRPr lang="ru-RU" dirty="0">
              <a:latin typeface="ZopaCyr" pitchFamily="50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i="1" dirty="0" smtClean="0"/>
              <a:t>       ПГП ЮАР очень хорошее и оказывает благоприятное влияние на экономику. Страна является самой развитой на континенте. Наличие выходов в два мировых океана и большое количество золота и алмазов </a:t>
            </a:r>
          </a:p>
          <a:p>
            <a:pPr marL="0" indent="0">
              <a:buNone/>
            </a:pPr>
            <a:r>
              <a:rPr lang="ru-RU" sz="2800" i="1" dirty="0" smtClean="0"/>
              <a:t>даёт стране шанс выйти на </a:t>
            </a:r>
          </a:p>
          <a:p>
            <a:pPr marL="0" indent="0">
              <a:buNone/>
            </a:pPr>
            <a:r>
              <a:rPr lang="ru-RU" sz="2800" i="1" dirty="0" smtClean="0"/>
              <a:t>ещё более высокий уровень </a:t>
            </a:r>
          </a:p>
          <a:p>
            <a:pPr marL="0" indent="0">
              <a:buNone/>
            </a:pPr>
            <a:r>
              <a:rPr lang="ru-RU" sz="2800" i="1" dirty="0" smtClean="0"/>
              <a:t>развития экономики и </a:t>
            </a:r>
          </a:p>
          <a:p>
            <a:pPr marL="0" indent="0">
              <a:buNone/>
            </a:pPr>
            <a:r>
              <a:rPr lang="ru-RU" sz="2800" i="1" dirty="0" smtClean="0"/>
              <a:t>улучшения качества жизни</a:t>
            </a:r>
            <a:endParaRPr lang="ru-RU" sz="2800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212976"/>
            <a:ext cx="4141493" cy="3384376"/>
          </a:xfrm>
          <a:prstGeom prst="rect">
            <a:avLst/>
          </a:prstGeom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1639341"/>
            <a:ext cx="1516818" cy="258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628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000">
              <a:srgbClr val="FFF200"/>
            </a:gs>
            <a:gs pos="100000">
              <a:srgbClr val="FF7A00"/>
            </a:gs>
            <a:gs pos="100000">
              <a:srgbClr val="FF0300"/>
            </a:gs>
            <a:gs pos="100000">
              <a:srgbClr val="4D0808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896" y="751036"/>
            <a:ext cx="3249852" cy="1597844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097" y="0"/>
            <a:ext cx="925252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Экономико-географическое положение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4594" y="1509727"/>
            <a:ext cx="92971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ruthCYR Black" pitchFamily="50" charset="-52"/>
                <a:cs typeface="Times New Roman" panose="02020603050405020304" pitchFamily="18" charset="0"/>
              </a:rPr>
              <a:t>ЮАР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-самая развитая страна в Африке,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ВВП – 354 000 млн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(33 место)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РАНД = 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$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Выходы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мировые торговые пути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ЮАР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граничит с 6 странами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 которыми активно торгует. Так же делает это со странами, до которых нельзя добраться по суши, т.к. имеет выход в 2 океана: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Атлантический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Индийский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Здесь находиться 4 крупнейших порта в Африке: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Кейптаун, Дурбан, порт-Элизабет, </a:t>
            </a:r>
            <a:r>
              <a:rPr lang="ru-RU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Коега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203" y="1916832"/>
            <a:ext cx="1080120" cy="10801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941168"/>
            <a:ext cx="7632848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377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chemeClr val="accent6">
                <a:lumMod val="75000"/>
              </a:schemeClr>
            </a:gs>
            <a:gs pos="92000">
              <a:srgbClr val="FFFF00"/>
            </a:gs>
            <a:gs pos="10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269776"/>
            <a:ext cx="9577064" cy="1143000"/>
          </a:xfrm>
        </p:spPr>
        <p:txBody>
          <a:bodyPr>
            <a:noAutofit/>
          </a:bodyPr>
          <a:lstStyle/>
          <a:p>
            <a:r>
              <a:rPr lang="ru-RU" sz="3600" dirty="0">
                <a:latin typeface="ZopaCyr" pitchFamily="50" charset="-52"/>
              </a:rPr>
              <a:t>Положение к главным топливно-сырьевым и промышленным, с/х районам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latin typeface="a_BodoniOrtoTitulNr"/>
              </a:rPr>
              <a:t>† </a:t>
            </a:r>
            <a:r>
              <a:rPr lang="ru-RU" sz="2400" dirty="0" smtClean="0"/>
              <a:t>ЮАР сама по себе является крупным сырьевым центром.(</a:t>
            </a:r>
            <a:r>
              <a:rPr lang="en-US" sz="2400" dirty="0" smtClean="0"/>
              <a:t>Cu, Zn, </a:t>
            </a:r>
            <a:r>
              <a:rPr lang="ru-RU" sz="2400" dirty="0" smtClean="0"/>
              <a:t>золото</a:t>
            </a:r>
            <a:r>
              <a:rPr lang="en-US" sz="2400" dirty="0" smtClean="0"/>
              <a:t>, </a:t>
            </a:r>
            <a:r>
              <a:rPr lang="ru-RU" sz="2400" dirty="0" smtClean="0"/>
              <a:t>железа</a:t>
            </a:r>
            <a:r>
              <a:rPr lang="en-US" sz="2400" dirty="0" smtClean="0"/>
              <a:t>, </a:t>
            </a:r>
            <a:r>
              <a:rPr lang="ru-RU" sz="2400" dirty="0" smtClean="0"/>
              <a:t>платина, алмазы и др.</a:t>
            </a:r>
            <a:r>
              <a:rPr lang="en-US" sz="2400" dirty="0" smtClean="0"/>
              <a:t>)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>
                <a:latin typeface="a_BodoniOrtoTitulNr"/>
              </a:rPr>
              <a:t>† </a:t>
            </a:r>
            <a:r>
              <a:rPr lang="ru-RU" sz="2400" dirty="0" smtClean="0"/>
              <a:t>В стране есть самый крупны промышленный район в Африке – </a:t>
            </a:r>
            <a:r>
              <a:rPr lang="ru-RU" sz="2400" dirty="0" err="1" smtClean="0"/>
              <a:t>Витватерсранд</a:t>
            </a:r>
            <a:r>
              <a:rPr lang="ru-RU" sz="2400" dirty="0" smtClean="0"/>
              <a:t> (г.</a:t>
            </a:r>
            <a:r>
              <a:rPr lang="en-US" sz="2400" dirty="0" smtClean="0"/>
              <a:t> </a:t>
            </a:r>
            <a:r>
              <a:rPr lang="ru-RU" sz="2400" dirty="0" smtClean="0"/>
              <a:t>Йоханнесбург), а так же портовые районы Кейптауна и Дурбана.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94" y="3712944"/>
            <a:ext cx="3620341" cy="26683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7032"/>
            <a:ext cx="3666007" cy="26983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29" y="3709671"/>
            <a:ext cx="3666007" cy="27057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67944" y="3709671"/>
            <a:ext cx="518457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_BodoniOrtoTitulNr"/>
              </a:rPr>
              <a:t>†</a:t>
            </a:r>
            <a:r>
              <a:rPr lang="en-US" sz="2400" dirty="0" smtClean="0"/>
              <a:t> </a:t>
            </a:r>
            <a:r>
              <a:rPr lang="ru-RU" sz="2400" dirty="0" smtClean="0"/>
              <a:t>В с</a:t>
            </a:r>
            <a:r>
              <a:rPr lang="en-US" sz="2400" dirty="0" smtClean="0"/>
              <a:t>/</a:t>
            </a:r>
            <a:r>
              <a:rPr lang="ru-RU" sz="2400" dirty="0" smtClean="0"/>
              <a:t>х главную роль занимает земледелие – выращивание пшеницы, кукурузы, хлопка. На юге – овощи и фрукты. Так же значительное место занимает скотоводство и овцеводство – шерсть, КРС, каракуль.  </a:t>
            </a:r>
            <a:endParaRPr lang="ru-RU" sz="2400" dirty="0"/>
          </a:p>
        </p:txBody>
      </p:sp>
      <p:pic>
        <p:nvPicPr>
          <p:cNvPr id="12" name="Изображение 4" descr="8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7032"/>
            <a:ext cx="3666007" cy="27678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7032"/>
            <a:ext cx="3744416" cy="27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7382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000">
              <a:srgbClr val="FFF200"/>
            </a:gs>
            <a:gs pos="100000">
              <a:srgbClr val="FF7A00"/>
            </a:gs>
            <a:gs pos="100000">
              <a:srgbClr val="FF0300"/>
            </a:gs>
            <a:gs pos="100000">
              <a:srgbClr val="4D0808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ZopaCyr" pitchFamily="50" charset="-52"/>
              </a:rPr>
              <a:t>Вывод о влиянии ЭГП на развитие хозяйства</a:t>
            </a:r>
            <a:endParaRPr lang="ru-RU" dirty="0">
              <a:latin typeface="ZopaCyr" pitchFamily="50" charset="-52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251520" y="1639341"/>
            <a:ext cx="8856984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ЭГП в ЮАР является благоприятным для развития хозяйства. Выход к двум мировым океанам, наличие в стране крупных промышленных, сырьевых и с</a:t>
            </a:r>
            <a:r>
              <a:rPr lang="en-US" dirty="0" smtClean="0"/>
              <a:t>/</a:t>
            </a:r>
            <a:r>
              <a:rPr lang="ru-RU" dirty="0" smtClean="0"/>
              <a:t>х районов являются плюсами ЭГП. А вот удалённость от мировых топливных </a:t>
            </a:r>
          </a:p>
          <a:p>
            <a:pPr marL="0" indent="0">
              <a:buNone/>
            </a:pPr>
            <a:r>
              <a:rPr lang="ru-RU" dirty="0" smtClean="0"/>
              <a:t>центров и </a:t>
            </a:r>
          </a:p>
          <a:p>
            <a:pPr marL="0" indent="0">
              <a:buNone/>
            </a:pPr>
            <a:r>
              <a:rPr lang="ru-RU" dirty="0" smtClean="0"/>
              <a:t>невысокоразвитые </a:t>
            </a:r>
          </a:p>
          <a:p>
            <a:pPr marL="0" indent="0">
              <a:buNone/>
            </a:pPr>
            <a:r>
              <a:rPr lang="ru-RU" dirty="0" smtClean="0"/>
              <a:t>соседи – небольшой </a:t>
            </a:r>
          </a:p>
          <a:p>
            <a:pPr marL="0" indent="0">
              <a:buNone/>
            </a:pPr>
            <a:r>
              <a:rPr lang="ru-RU" dirty="0" smtClean="0"/>
              <a:t>минус   </a:t>
            </a:r>
            <a:endParaRPr lang="ru-RU" dirty="0"/>
          </a:p>
        </p:txBody>
      </p:sp>
      <p:pic>
        <p:nvPicPr>
          <p:cNvPr id="12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590" y="1556792"/>
            <a:ext cx="1219206" cy="27341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712552"/>
            <a:ext cx="4966027" cy="30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74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rgbClr val="FFF200"/>
            </a:gs>
            <a:gs pos="31000">
              <a:srgbClr val="FF7A00"/>
            </a:gs>
            <a:gs pos="10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Хозяйственная оценка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природных ресурсов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6896" y="16002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Топливно-энергетические</a:t>
            </a:r>
            <a:r>
              <a:rPr lang="ru-RU" sz="2400" dirty="0" smtClean="0"/>
              <a:t>: Ведётся добыча угля. Нефть и газ закупаются у стран </a:t>
            </a:r>
            <a:r>
              <a:rPr lang="ru-RU" sz="2400" dirty="0" err="1" smtClean="0"/>
              <a:t>нефтеэкспортёров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 для металлургии</a:t>
            </a:r>
            <a:r>
              <a:rPr lang="ru-RU" sz="2400" dirty="0" smtClean="0"/>
              <a:t>: добыча железной и урановых руд, платины, золота, хрома, бокситов, ванадия, циркония, свинца, никеля, титана и др. </a:t>
            </a:r>
          </a:p>
          <a:p>
            <a:pPr marL="0" indent="0">
              <a:buNone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Водные и гидроресурсы: </a:t>
            </a:r>
            <a:r>
              <a:rPr lang="ru-RU" sz="2400" dirty="0" smtClean="0"/>
              <a:t>выход в 2 океана. Реки: Оранжевая, Лимпопо, Большая рыбная, Грейт Кей, </a:t>
            </a:r>
          </a:p>
          <a:p>
            <a:pPr marL="0" indent="0">
              <a:buNone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Лесные: </a:t>
            </a:r>
            <a:r>
              <a:rPr lang="ru-RU" sz="2400" dirty="0" smtClean="0"/>
              <a:t> 7</a:t>
            </a:r>
            <a:r>
              <a:rPr lang="en-US" sz="2400" dirty="0" smtClean="0"/>
              <a:t>% </a:t>
            </a:r>
            <a:r>
              <a:rPr lang="ru-RU" sz="2400" dirty="0" smtClean="0"/>
              <a:t>от всей территории страны. Много эндемиков </a:t>
            </a:r>
          </a:p>
          <a:p>
            <a:pPr marL="0" indent="0">
              <a:buNone/>
            </a:pPr>
            <a:endPara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Рекреационные: </a:t>
            </a:r>
            <a:r>
              <a:rPr lang="ru-RU" sz="2400" dirty="0" smtClean="0"/>
              <a:t>Памятники истории, пляжные зоны, моря</a:t>
            </a:r>
          </a:p>
          <a:p>
            <a:pPr marL="0" indent="0">
              <a:buNone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Другие</a:t>
            </a:r>
            <a:r>
              <a:rPr lang="ru-RU" sz="2400" dirty="0" smtClean="0"/>
              <a:t>: алмазы, цинк, строительные: песок, асбест,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576064" cy="6272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04864"/>
            <a:ext cx="602514" cy="6560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12976"/>
            <a:ext cx="602514" cy="6560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78" y="3965060"/>
            <a:ext cx="602514" cy="65607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78" y="4725144"/>
            <a:ext cx="602514" cy="6560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78" y="5310991"/>
            <a:ext cx="602514" cy="6560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9552" y="155679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552" y="234823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33563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552" y="410843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486916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552" y="545436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8385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rgbClr val="FFD300"/>
            </a:gs>
            <a:gs pos="100000">
              <a:srgbClr val="FFF200"/>
            </a:gs>
            <a:gs pos="15000">
              <a:srgbClr val="FF7A00"/>
            </a:gs>
            <a:gs pos="100000">
              <a:srgbClr val="FF0300"/>
            </a:gs>
            <a:gs pos="100000">
              <a:srgbClr val="4D0808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2492896"/>
            <a:ext cx="1219206" cy="27341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1600" y="2564904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ZopaCyr" pitchFamily="50" charset="-52"/>
              </a:rPr>
              <a:t>Коэффициент увлажнения </a:t>
            </a:r>
            <a:r>
              <a:rPr lang="en-US" sz="2800" dirty="0" smtClean="0">
                <a:latin typeface="Maassslicer" panose="02000603030000020004" pitchFamily="2" charset="0"/>
              </a:rPr>
              <a:t>&lt; 0,6</a:t>
            </a:r>
            <a:endParaRPr lang="ru-RU" sz="2800" dirty="0">
              <a:latin typeface="ZopaCyr" pitchFamily="50" charset="-52"/>
            </a:endParaRPr>
          </a:p>
        </p:txBody>
      </p:sp>
      <p:pic>
        <p:nvPicPr>
          <p:cNvPr id="10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863185"/>
            <a:ext cx="1219206" cy="2734167"/>
          </a:xfrm>
          <a:prstGeom prst="rect">
            <a:avLst/>
          </a:prstGeom>
        </p:spPr>
      </p:pic>
      <p:pic>
        <p:nvPicPr>
          <p:cNvPr id="12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412776"/>
            <a:ext cx="1219206" cy="2734167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ZopaCyr" pitchFamily="50" charset="-52"/>
              </a:rPr>
              <a:t>Агроклиматические ресурсы</a:t>
            </a:r>
            <a:endParaRPr lang="ru-RU" dirty="0">
              <a:latin typeface="ZopaCyr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3863950"/>
            <a:ext cx="4752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ZopaCyr" pitchFamily="50" charset="-52"/>
              </a:rPr>
              <a:t>Сумма температур:</a:t>
            </a:r>
          </a:p>
          <a:p>
            <a:r>
              <a:rPr lang="ru-RU" sz="2800" dirty="0" smtClean="0">
                <a:latin typeface="ZopaCyr" pitchFamily="50" charset="-52"/>
              </a:rPr>
              <a:t>4000</a:t>
            </a:r>
            <a:r>
              <a:rPr lang="en-US" sz="2800" dirty="0" smtClean="0">
                <a:latin typeface="Maassslicer" panose="02000603030000020004" pitchFamily="2" charset="0"/>
              </a:rPr>
              <a:t>º</a:t>
            </a:r>
            <a:r>
              <a:rPr lang="ru-RU" sz="2800" dirty="0" smtClean="0">
                <a:latin typeface="ZopaCyr" pitchFamily="50" charset="-52"/>
              </a:rPr>
              <a:t>-8000</a:t>
            </a:r>
            <a:r>
              <a:rPr lang="en-US" sz="2800" dirty="0">
                <a:latin typeface="Maassslicer" panose="02000603030000020004" pitchFamily="2" charset="0"/>
              </a:rPr>
              <a:t>º</a:t>
            </a:r>
            <a:endParaRPr lang="ru-RU" sz="2800" dirty="0">
              <a:latin typeface="ZopaCyr" pitchFamily="50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11729" y="1295881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ZopaCyr" pitchFamily="50" charset="-52"/>
              </a:rPr>
              <a:t>Климат. </a:t>
            </a:r>
            <a:r>
              <a:rPr lang="ru-RU" sz="2800" dirty="0" err="1" smtClean="0">
                <a:latin typeface="ZopaCyr" pitchFamily="50" charset="-52"/>
              </a:rPr>
              <a:t>зона:Степи</a:t>
            </a:r>
            <a:r>
              <a:rPr lang="ru-RU" sz="2800" dirty="0" smtClean="0">
                <a:latin typeface="ZopaCyr" pitchFamily="50" charset="-52"/>
              </a:rPr>
              <a:t>; Полупустыни</a:t>
            </a:r>
          </a:p>
          <a:p>
            <a:r>
              <a:rPr lang="ru-RU" sz="2800" dirty="0">
                <a:latin typeface="ZopaCyr" pitchFamily="50" charset="-52"/>
              </a:rPr>
              <a:t>Климат. </a:t>
            </a:r>
            <a:r>
              <a:rPr lang="ru-RU" sz="2800" dirty="0" smtClean="0">
                <a:latin typeface="ZopaCyr" pitchFamily="50" charset="-52"/>
              </a:rPr>
              <a:t>пояс: </a:t>
            </a:r>
            <a:r>
              <a:rPr lang="ru-RU" sz="2800" dirty="0" err="1" smtClean="0">
                <a:latin typeface="ZopaCyr" pitchFamily="50" charset="-52"/>
              </a:rPr>
              <a:t>Суб</a:t>
            </a:r>
            <a:r>
              <a:rPr lang="ru-RU" sz="2800" dirty="0" smtClean="0">
                <a:latin typeface="ZopaCyr" pitchFamily="50" charset="-52"/>
              </a:rPr>
              <a:t>-Троп</a:t>
            </a:r>
            <a:endParaRPr lang="ru-RU" sz="2800" dirty="0">
              <a:latin typeface="ZopaCyr" pitchFamily="50" charset="-52"/>
            </a:endParaRPr>
          </a:p>
        </p:txBody>
      </p:sp>
      <p:pic>
        <p:nvPicPr>
          <p:cNvPr id="15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5231337"/>
            <a:ext cx="1219206" cy="27341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71600" y="5139189"/>
            <a:ext cx="4752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ZopaCyr" pitchFamily="50" charset="-52"/>
              </a:rPr>
              <a:t>Зона увлажнения:</a:t>
            </a:r>
          </a:p>
          <a:p>
            <a:r>
              <a:rPr lang="ru-RU" sz="2800" dirty="0" err="1" smtClean="0">
                <a:latin typeface="ZopaCyr" pitchFamily="50" charset="-52"/>
              </a:rPr>
              <a:t>слабозасушливая</a:t>
            </a:r>
            <a:endParaRPr lang="ru-RU" sz="2800" dirty="0" smtClean="0">
              <a:latin typeface="ZopaCyr" pitchFamily="50" charset="-52"/>
            </a:endParaRPr>
          </a:p>
          <a:p>
            <a:endParaRPr lang="ru-RU" sz="2800" dirty="0">
              <a:latin typeface="Maassslicer" panose="02000603030000020004" pitchFamily="2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53" y="4438377"/>
            <a:ext cx="4352359" cy="244700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193" y="2249988"/>
            <a:ext cx="3776295" cy="212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260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200"/>
            </a:gs>
            <a:gs pos="31000">
              <a:srgbClr val="FF7A00"/>
            </a:gs>
            <a:gs pos="100000">
              <a:srgbClr val="FF0300"/>
            </a:gs>
            <a:gs pos="100000">
              <a:srgbClr val="4D080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b="1" dirty="0" smtClean="0"/>
              <a:t> </a:t>
            </a:r>
            <a:r>
              <a:rPr lang="ru-RU" b="1" dirty="0" smtClean="0">
                <a:latin typeface="a_FuturicaBlack" panose="020B0902020204020304" pitchFamily="34" charset="-52"/>
              </a:rPr>
              <a:t>ПОЧВЫ</a:t>
            </a:r>
            <a:endParaRPr lang="ru-RU" b="1" dirty="0">
              <a:latin typeface="a_FuturicaBlack" panose="020B0902020204020304" pitchFamily="34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340768"/>
            <a:ext cx="8460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_FuturicaBlack" panose="020B0902020204020304" pitchFamily="34" charset="-52"/>
                <a:cs typeface="Times New Roman" panose="02020603050405020304" pitchFamily="18" charset="0"/>
              </a:rPr>
              <a:t>1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коричневые вечнозелёных жестколистных лесов; </a:t>
            </a:r>
            <a:r>
              <a:rPr lang="ru-RU" sz="2400" b="1" dirty="0" smtClean="0">
                <a:latin typeface="a_FuturicaBlack" panose="020B0902020204020304" pitchFamily="34" charset="-52"/>
                <a:cs typeface="Times New Roman" panose="02020603050405020304" pitchFamily="18" charset="0"/>
              </a:rPr>
              <a:t>2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серо-коричневые и серозёмы; </a:t>
            </a:r>
            <a:r>
              <a:rPr lang="ru-RU" sz="2400" b="1" dirty="0" smtClean="0">
                <a:latin typeface="a_FuturicaBlack" panose="020B0902020204020304" pitchFamily="34" charset="-52"/>
                <a:cs typeface="Times New Roman" panose="02020603050405020304" pitchFamily="18" charset="0"/>
              </a:rPr>
              <a:t>3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пустынные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-троп; </a:t>
            </a:r>
            <a:r>
              <a:rPr lang="ru-RU" sz="2400" b="1" dirty="0" smtClean="0">
                <a:latin typeface="a_FuturicaBlack" panose="020B0902020204020304" pitchFamily="34" charset="-52"/>
                <a:cs typeface="Times New Roman" panose="02020603050405020304" pitchFamily="18" charset="0"/>
              </a:rPr>
              <a:t>7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красно-бурые сухих саванн; </a:t>
            </a:r>
            <a:r>
              <a:rPr lang="ru-RU" sz="2400" b="1" dirty="0" smtClean="0">
                <a:latin typeface="a_FuturicaBlack" panose="020B0902020204020304" pitchFamily="34" charset="-52"/>
                <a:cs typeface="Times New Roman" panose="02020603050405020304" pitchFamily="18" charset="0"/>
              </a:rPr>
              <a:t>8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чёрные тропические; </a:t>
            </a:r>
            <a:r>
              <a:rPr lang="ru-RU" sz="2400" b="1" dirty="0" smtClean="0">
                <a:latin typeface="a_FuturicaBlack" panose="020B0902020204020304" pitchFamily="34" charset="-52"/>
                <a:cs typeface="Times New Roman" panose="02020603050405020304" pitchFamily="18" charset="0"/>
              </a:rPr>
              <a:t>9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красновато-бурые; </a:t>
            </a:r>
            <a:r>
              <a:rPr lang="ru-RU" sz="2400" b="1" dirty="0" smtClean="0">
                <a:latin typeface="a_FuturicaBlack" panose="020B0902020204020304" pitchFamily="34" charset="-52"/>
                <a:cs typeface="Times New Roman" panose="02020603050405020304" pitchFamily="18" charset="0"/>
              </a:rPr>
              <a:t>14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пески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993820"/>
            <a:ext cx="5760640" cy="381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579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7000">
              <a:srgbClr val="FFF200"/>
            </a:gs>
            <a:gs pos="100000">
              <a:srgbClr val="FF7A00"/>
            </a:gs>
            <a:gs pos="10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952" y="19776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ZopaCyr" pitchFamily="50" charset="-52"/>
              </a:rPr>
              <a:t>Вывод об обеспеченности страны ресурсами</a:t>
            </a:r>
            <a:endParaRPr lang="ru-RU" dirty="0">
              <a:latin typeface="ZopaCyr" pitchFamily="50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610798"/>
            <a:ext cx="3024336" cy="22682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135288"/>
            <a:ext cx="4394334" cy="2592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36712"/>
            <a:ext cx="2592288" cy="19442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2933945"/>
            <a:ext cx="43924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Недра Южной  Африки богаты металлическими рудами, а так же драгоценными металлами и алмазами. Из топливных ресурсов, добывают только уголь, для производства электричества. Нефтехимия импортируется. Водных и рекреационных в достатке. А лесных очень мало.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035092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200"/>
            </a:gs>
            <a:gs pos="26000">
              <a:srgbClr val="FF7A00"/>
            </a:gs>
            <a:gs pos="100000">
              <a:srgbClr val="AB0504"/>
            </a:gs>
            <a:gs pos="15000">
              <a:srgbClr val="FF0300"/>
            </a:gs>
            <a:gs pos="100000">
              <a:srgbClr val="4D0808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a_FuturicaBlack" panose="020B0902020204020304" pitchFamily="34" charset="-52"/>
              </a:rPr>
              <a:t>НАСЕЛЕНИЕ</a:t>
            </a:r>
            <a:endParaRPr lang="ru-RU" dirty="0">
              <a:latin typeface="a_FuturicaBlack" panose="020B0902020204020304" pitchFamily="34" charset="-52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-1561" y="980728"/>
            <a:ext cx="904684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На 2013 год население составляет 48,6 мил. человек; </a:t>
            </a:r>
            <a:r>
              <a:rPr lang="ru-RU" sz="2000" b="1" dirty="0"/>
              <a:t>Плотность 41 чел./</a:t>
            </a:r>
            <a:r>
              <a:rPr lang="ru-RU" sz="2000" b="1" dirty="0" err="1"/>
              <a:t>км²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400" b="1" dirty="0" smtClean="0"/>
              <a:t>Ср. возраст 25 лет;  мужчин 49%, женщин 51%, детей 30%</a:t>
            </a:r>
          </a:p>
          <a:p>
            <a:pPr marL="0" indent="0">
              <a:buNone/>
            </a:pPr>
            <a:r>
              <a:rPr lang="ru-RU" sz="2200" b="1" dirty="0" smtClean="0"/>
              <a:t>Национальный состав: (</a:t>
            </a:r>
            <a:r>
              <a:rPr lang="ru-RU" sz="2200" b="1" dirty="0"/>
              <a:t>зулусы, </a:t>
            </a:r>
            <a:r>
              <a:rPr lang="ru-RU" sz="2200" b="1" dirty="0" smtClean="0"/>
              <a:t>косо</a:t>
            </a:r>
            <a:r>
              <a:rPr lang="ru-RU" sz="2200" b="1" dirty="0"/>
              <a:t>,  </a:t>
            </a:r>
            <a:r>
              <a:rPr lang="ru-RU" sz="2200" b="1" dirty="0" err="1" smtClean="0"/>
              <a:t>тсвана</a:t>
            </a:r>
            <a:r>
              <a:rPr lang="ru-RU" sz="2200" b="1" dirty="0" smtClean="0"/>
              <a:t>, </a:t>
            </a:r>
            <a:r>
              <a:rPr lang="ru-RU" sz="2200" b="1" dirty="0" err="1" smtClean="0"/>
              <a:t>индийци</a:t>
            </a:r>
            <a:r>
              <a:rPr lang="ru-RU" sz="2200" b="1" dirty="0" smtClean="0"/>
              <a:t>, малайцы и др.)</a:t>
            </a:r>
          </a:p>
          <a:p>
            <a:pPr marL="0" indent="0">
              <a:buNone/>
            </a:pPr>
            <a:r>
              <a:rPr lang="ru-RU" sz="2400" b="1" dirty="0" smtClean="0"/>
              <a:t>Темнокожие 75% </a:t>
            </a:r>
          </a:p>
          <a:p>
            <a:pPr marL="0" indent="0">
              <a:buNone/>
            </a:pPr>
            <a:r>
              <a:rPr lang="ru-RU" sz="2400" b="1" dirty="0" smtClean="0"/>
              <a:t>Белые  13,5%</a:t>
            </a:r>
          </a:p>
          <a:p>
            <a:pPr marL="0" indent="0">
              <a:buNone/>
            </a:pPr>
            <a:r>
              <a:rPr lang="ru-RU" sz="2400" b="1" dirty="0" smtClean="0"/>
              <a:t>Цветные 9%</a:t>
            </a:r>
          </a:p>
          <a:p>
            <a:pPr marL="0" indent="0">
              <a:buNone/>
            </a:pPr>
            <a:r>
              <a:rPr lang="ru-RU" sz="2400" b="1" dirty="0" smtClean="0"/>
              <a:t>Азиаты: 2,5%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832" y="179040"/>
            <a:ext cx="1152128" cy="787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22" y="4005064"/>
            <a:ext cx="3267050" cy="28153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79040"/>
            <a:ext cx="1152128" cy="7872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63658"/>
            <a:ext cx="4501480" cy="45322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420888"/>
            <a:ext cx="1162398" cy="14424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263659"/>
            <a:ext cx="4923435" cy="454971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072" y="2263658"/>
            <a:ext cx="5016432" cy="454971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982" y="2348880"/>
            <a:ext cx="1448002" cy="151443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771" y="2322448"/>
            <a:ext cx="1600423" cy="154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6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D06C02"/>
            </a:gs>
            <a:gs pos="68000">
              <a:srgbClr val="FFF200"/>
            </a:gs>
            <a:gs pos="24000">
              <a:srgbClr val="FF7A00"/>
            </a:gs>
            <a:gs pos="100000">
              <a:srgbClr val="AB0504"/>
            </a:gs>
            <a:gs pos="2000">
              <a:srgbClr val="FF0300"/>
            </a:gs>
            <a:gs pos="100000">
              <a:srgbClr val="4D0808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4051"/>
            <a:ext cx="1368152" cy="1072701"/>
          </a:xfr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a_FuturicaBlack" panose="020B0902020204020304" pitchFamily="34" charset="-52"/>
              </a:rPr>
              <a:t>НАСЕЛЕНИЕ</a:t>
            </a:r>
            <a:endParaRPr lang="ru-RU" dirty="0">
              <a:latin typeface="a_FuturicaBlack" panose="020B0902020204020304" pitchFamily="34" charset="-52"/>
            </a:endParaRPr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92950"/>
            <a:ext cx="1224136" cy="959786"/>
          </a:xfrm>
          <a:prstGeom prst="rect">
            <a:avLst/>
          </a:prstGeom>
        </p:spPr>
      </p:pic>
      <p:sp>
        <p:nvSpPr>
          <p:cNvPr id="7" name="Содержимое 1"/>
          <p:cNvSpPr txBox="1">
            <a:spLocks/>
          </p:cNvSpPr>
          <p:nvPr/>
        </p:nvSpPr>
        <p:spPr>
          <a:xfrm>
            <a:off x="35496" y="1052736"/>
            <a:ext cx="12241360" cy="7056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latin typeface="a_BodoniOrtoTitulNr"/>
              </a:rPr>
              <a:t>† </a:t>
            </a:r>
            <a:r>
              <a:rPr lang="ru-RU" sz="2400" dirty="0" smtClean="0"/>
              <a:t>Рождаемость </a:t>
            </a:r>
            <a:r>
              <a:rPr lang="ru-RU" sz="2400" b="1" dirty="0" smtClean="0"/>
              <a:t>19,47</a:t>
            </a:r>
            <a:r>
              <a:rPr lang="ru-RU" sz="2400" dirty="0" smtClean="0"/>
              <a:t> на 1000 (2011 г.)</a:t>
            </a:r>
          </a:p>
          <a:p>
            <a:pPr marL="0" indent="0">
              <a:buNone/>
            </a:pPr>
            <a:r>
              <a:rPr lang="ru-RU" sz="2400" dirty="0">
                <a:latin typeface="a_BodoniOrtoTitulNr"/>
              </a:rPr>
              <a:t>† </a:t>
            </a:r>
            <a:r>
              <a:rPr lang="ru-RU" sz="2400" dirty="0" smtClean="0"/>
              <a:t>Смертность </a:t>
            </a:r>
            <a:r>
              <a:rPr lang="ru-RU" sz="2400" b="1" dirty="0" smtClean="0"/>
              <a:t>17,1</a:t>
            </a:r>
            <a:r>
              <a:rPr lang="ru-RU" sz="2400" dirty="0" smtClean="0"/>
              <a:t> на 1000 (2011 г.)</a:t>
            </a:r>
          </a:p>
          <a:p>
            <a:pPr marL="0" indent="0">
              <a:buNone/>
            </a:pPr>
            <a:r>
              <a:rPr lang="ru-RU" sz="2400" dirty="0">
                <a:latin typeface="a_BodoniOrtoTitulNr"/>
              </a:rPr>
              <a:t>† </a:t>
            </a:r>
            <a:r>
              <a:rPr lang="ru-RU" sz="2400" dirty="0" smtClean="0"/>
              <a:t>Миграция </a:t>
            </a:r>
            <a:r>
              <a:rPr lang="ru-RU" sz="2400" b="1" dirty="0" smtClean="0"/>
              <a:t>-6,2 </a:t>
            </a:r>
            <a:r>
              <a:rPr lang="ru-RU" sz="2400" dirty="0" smtClean="0"/>
              <a:t>на 1000 </a:t>
            </a:r>
            <a:r>
              <a:rPr lang="ru-RU" sz="2400" dirty="0"/>
              <a:t>(2011 г</a:t>
            </a:r>
            <a:r>
              <a:rPr lang="ru-RU" sz="2400" dirty="0" smtClean="0"/>
              <a:t>.)</a:t>
            </a:r>
          </a:p>
          <a:p>
            <a:pPr marL="0" indent="0">
              <a:buNone/>
            </a:pPr>
            <a:r>
              <a:rPr lang="ru-RU" sz="2400" dirty="0">
                <a:latin typeface="a_BodoniOrtoTitulNr"/>
              </a:rPr>
              <a:t>† </a:t>
            </a:r>
            <a:r>
              <a:rPr lang="ru-RU" sz="2400" dirty="0" smtClean="0"/>
              <a:t>Естественный </a:t>
            </a:r>
            <a:r>
              <a:rPr lang="ru-RU" sz="2400" dirty="0"/>
              <a:t>прирост </a:t>
            </a:r>
            <a:r>
              <a:rPr lang="ru-RU" sz="2400" b="1" dirty="0" smtClean="0"/>
              <a:t>-0,4</a:t>
            </a:r>
            <a:r>
              <a:rPr lang="ru-RU" sz="2400" dirty="0" smtClean="0"/>
              <a:t> </a:t>
            </a:r>
            <a:r>
              <a:rPr lang="ru-RU" sz="2400" dirty="0"/>
              <a:t>(2011 г</a:t>
            </a:r>
            <a:r>
              <a:rPr lang="ru-RU" sz="2400" dirty="0" smtClean="0"/>
              <a:t>.)</a:t>
            </a:r>
          </a:p>
          <a:p>
            <a:pPr marL="0" indent="0">
              <a:buNone/>
            </a:pPr>
            <a:r>
              <a:rPr lang="ru-RU" sz="4000" b="1" dirty="0" smtClean="0"/>
              <a:t>!</a:t>
            </a:r>
            <a:r>
              <a:rPr lang="ru-RU" sz="2400" dirty="0" smtClean="0"/>
              <a:t>Заболеваемость ВИЧ – 1 место в мире</a:t>
            </a:r>
            <a:r>
              <a:rPr lang="ru-RU" sz="4800" dirty="0" smtClean="0"/>
              <a:t>!</a:t>
            </a:r>
          </a:p>
          <a:p>
            <a:pPr marL="0" indent="0">
              <a:buNone/>
            </a:pPr>
            <a:r>
              <a:rPr lang="ru-RU" sz="2400" dirty="0" smtClean="0">
                <a:latin typeface="a_BodoniOrtoTitulNr"/>
              </a:rPr>
              <a:t>† </a:t>
            </a:r>
            <a:r>
              <a:rPr lang="ru-RU" sz="2400" dirty="0" smtClean="0"/>
              <a:t>Миграция:</a:t>
            </a:r>
          </a:p>
          <a:p>
            <a:pPr marL="0" indent="0">
              <a:buNone/>
            </a:pPr>
            <a:r>
              <a:rPr lang="ru-RU" sz="2000" dirty="0" smtClean="0"/>
              <a:t>Обеспеченное белое население эмигрирует сюда,</a:t>
            </a:r>
          </a:p>
          <a:p>
            <a:pPr marL="0" indent="0">
              <a:buNone/>
            </a:pPr>
            <a:r>
              <a:rPr lang="ru-RU" sz="2000" dirty="0" smtClean="0"/>
              <a:t>Из других стран, так как цены на жилье и саму жизнь</a:t>
            </a:r>
          </a:p>
          <a:p>
            <a:pPr marL="0" indent="0">
              <a:buNone/>
            </a:pPr>
            <a:r>
              <a:rPr lang="ru-RU" sz="2000" dirty="0"/>
              <a:t>т</a:t>
            </a:r>
            <a:r>
              <a:rPr lang="ru-RU" sz="2000" dirty="0" smtClean="0"/>
              <a:t>ам ни</a:t>
            </a:r>
            <a:r>
              <a:rPr lang="ru-RU" sz="2000" dirty="0"/>
              <a:t>з</a:t>
            </a:r>
            <a:r>
              <a:rPr lang="ru-RU" sz="2000" dirty="0" smtClean="0"/>
              <a:t>кие, а зарплаты квалифицированных </a:t>
            </a:r>
          </a:p>
          <a:p>
            <a:pPr marL="0" indent="0">
              <a:buNone/>
            </a:pPr>
            <a:r>
              <a:rPr lang="ru-RU" sz="2000" dirty="0" smtClean="0"/>
              <a:t>специалистов </a:t>
            </a:r>
            <a:r>
              <a:rPr lang="en-US" sz="2000" dirty="0" smtClean="0"/>
              <a:t> </a:t>
            </a:r>
            <a:r>
              <a:rPr lang="ru-RU" sz="2000" dirty="0" smtClean="0"/>
              <a:t>высокие</a:t>
            </a:r>
          </a:p>
          <a:p>
            <a:pPr marL="0" indent="0">
              <a:buNone/>
            </a:pPr>
            <a:r>
              <a:rPr lang="ru-RU" sz="2000" dirty="0" smtClean="0"/>
              <a:t>А чёрное население эмигрирует в соседние страны</a:t>
            </a:r>
          </a:p>
          <a:p>
            <a:pPr marL="0" indent="0">
              <a:buNone/>
            </a:pPr>
            <a:r>
              <a:rPr lang="ru-RU" sz="2000" dirty="0"/>
              <a:t>м</a:t>
            </a:r>
            <a:r>
              <a:rPr lang="ru-RU" sz="2000" dirty="0" smtClean="0"/>
              <a:t>ак как там более выгодные для них экономические </a:t>
            </a:r>
          </a:p>
          <a:p>
            <a:pPr marL="0" indent="0">
              <a:buNone/>
            </a:pPr>
            <a:r>
              <a:rPr lang="ru-RU" sz="2000" dirty="0" smtClean="0"/>
              <a:t>условия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/>
              <a:t> </a:t>
            </a:r>
            <a:endParaRPr lang="ru-RU" sz="2000" dirty="0" smtClean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552" y="1128171"/>
            <a:ext cx="3603944" cy="25168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861048"/>
            <a:ext cx="2585269" cy="280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319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D06C02"/>
            </a:gs>
            <a:gs pos="0">
              <a:srgbClr val="FF7A00"/>
            </a:gs>
            <a:gs pos="100000">
              <a:srgbClr val="AB0504"/>
            </a:gs>
            <a:gs pos="100000">
              <a:srgbClr val="FF0300"/>
            </a:gs>
            <a:gs pos="5000">
              <a:srgbClr val="FFFF00"/>
            </a:gs>
            <a:gs pos="100000">
              <a:srgbClr val="4D0808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a_FuturicaBlack" panose="020B0902020204020304" pitchFamily="34" charset="-52"/>
              </a:rPr>
              <a:t>НАСЕЛЕНИЕ</a:t>
            </a:r>
            <a:endParaRPr lang="ru-RU" dirty="0">
              <a:latin typeface="a_FuturicaBlack" panose="020B0902020204020304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512" y="868509"/>
            <a:ext cx="1166529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/>
              <a:t>Городское население </a:t>
            </a:r>
            <a:r>
              <a:rPr lang="ru-RU" sz="2500" b="1" dirty="0" smtClean="0"/>
              <a:t>51%</a:t>
            </a:r>
            <a:r>
              <a:rPr lang="ru-RU" sz="2500" dirty="0" smtClean="0"/>
              <a:t>                Сельское население </a:t>
            </a:r>
            <a:r>
              <a:rPr lang="ru-RU" sz="2500" b="1" dirty="0" smtClean="0"/>
              <a:t>49%</a:t>
            </a:r>
          </a:p>
          <a:p>
            <a:r>
              <a:rPr lang="ru-RU" sz="2400" dirty="0">
                <a:latin typeface="a_BodoniOrtoTitulNr"/>
              </a:rPr>
              <a:t>† </a:t>
            </a:r>
            <a:r>
              <a:rPr lang="ru-RU" sz="2500" dirty="0" smtClean="0"/>
              <a:t>Крупные города и агломерации: </a:t>
            </a:r>
          </a:p>
          <a:p>
            <a:r>
              <a:rPr lang="ru-RU" sz="2500" i="1" u="sng" dirty="0" smtClean="0"/>
              <a:t>Йоханнесбург, Дурбан, Претория, Кейптаун, Порт-Элизабет</a:t>
            </a:r>
          </a:p>
          <a:p>
            <a:r>
              <a:rPr lang="ru-RU" sz="2400" dirty="0">
                <a:latin typeface="a_BodoniOrtoTitulNr"/>
              </a:rPr>
              <a:t>† </a:t>
            </a:r>
            <a:r>
              <a:rPr lang="ru-RU" sz="2500" i="1" dirty="0" smtClean="0"/>
              <a:t>Занятость: 25% - рабочий класс</a:t>
            </a:r>
          </a:p>
          <a:p>
            <a:r>
              <a:rPr lang="ru-RU" sz="2500" i="1" dirty="0" smtClean="0"/>
              <a:t>                       40% экономически активного населения. </a:t>
            </a:r>
          </a:p>
          <a:p>
            <a:r>
              <a:rPr lang="ru-RU" sz="2500" i="1" dirty="0"/>
              <a:t> </a:t>
            </a:r>
            <a:r>
              <a:rPr lang="ru-RU" sz="2500" i="1" dirty="0" smtClean="0"/>
              <a:t>                     ●1</a:t>
            </a:r>
            <a:r>
              <a:rPr lang="en-US" sz="2500" i="1" dirty="0" smtClean="0"/>
              <a:t>/</a:t>
            </a:r>
            <a:r>
              <a:rPr lang="ru-RU" sz="2500" i="1" dirty="0" smtClean="0"/>
              <a:t>3- с</a:t>
            </a:r>
            <a:r>
              <a:rPr lang="en-US" sz="2500" i="1" dirty="0" smtClean="0"/>
              <a:t>/</a:t>
            </a:r>
            <a:r>
              <a:rPr lang="ru-RU" sz="2500" i="1" dirty="0" smtClean="0"/>
              <a:t>х</a:t>
            </a:r>
          </a:p>
          <a:p>
            <a:r>
              <a:rPr lang="ru-RU" sz="2500" i="1" dirty="0" smtClean="0"/>
              <a:t>                     ● 2</a:t>
            </a:r>
            <a:r>
              <a:rPr lang="en-US" sz="2500" i="1" dirty="0" smtClean="0"/>
              <a:t>/</a:t>
            </a:r>
            <a:r>
              <a:rPr lang="ru-RU" sz="2500" i="1" dirty="0" smtClean="0"/>
              <a:t>3- промышленность и горнодобывающая </a:t>
            </a:r>
            <a:r>
              <a:rPr lang="ru-RU" sz="2500" i="1" dirty="0" err="1" smtClean="0"/>
              <a:t>пром</a:t>
            </a:r>
            <a:r>
              <a:rPr lang="ru-RU" sz="2500" i="1" dirty="0" smtClean="0"/>
              <a:t>.</a:t>
            </a:r>
          </a:p>
          <a:p>
            <a:r>
              <a:rPr lang="ru-RU" sz="2500" i="1" dirty="0" smtClean="0"/>
              <a:t>         </a:t>
            </a:r>
          </a:p>
          <a:p>
            <a:r>
              <a:rPr lang="ru-RU" sz="2500" i="1" dirty="0" smtClean="0"/>
              <a:t>   </a:t>
            </a:r>
            <a:endParaRPr lang="ru-RU" sz="2500" i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727" y="3758117"/>
            <a:ext cx="5042818" cy="30660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72404"/>
            <a:ext cx="2191028" cy="292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2812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D06C02"/>
            </a:gs>
            <a:gs pos="0">
              <a:srgbClr val="FF7A00"/>
            </a:gs>
            <a:gs pos="100000">
              <a:srgbClr val="AB0504"/>
            </a:gs>
            <a:gs pos="100000">
              <a:srgbClr val="FF0300"/>
            </a:gs>
            <a:gs pos="92000">
              <a:srgbClr val="FFFF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6732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ZopaCyr" pitchFamily="50" charset="-52"/>
              </a:rPr>
              <a:t>Общая характеристика хозяйства</a:t>
            </a:r>
            <a:endParaRPr lang="ru-RU" dirty="0">
              <a:latin typeface="ZopaCyr" pitchFamily="50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36327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a_FuturicaBlack" panose="020B0902020204020304" pitchFamily="34" charset="-52"/>
              </a:rPr>
              <a:t>ЮАР</a:t>
            </a:r>
            <a:r>
              <a:rPr lang="ru-RU" sz="2400" dirty="0" smtClean="0"/>
              <a:t> – развивающаяся страна единственная на материке с индустриально-аграрной экономикой</a:t>
            </a:r>
          </a:p>
          <a:p>
            <a:pPr marL="0" indent="0">
              <a:buNone/>
            </a:pPr>
            <a:r>
              <a:rPr lang="ru-RU" sz="2400" u="sng" dirty="0" smtClean="0"/>
              <a:t>Ведущие отрасли экономики</a:t>
            </a:r>
            <a:r>
              <a:rPr lang="ru-RU" sz="2400" dirty="0" smtClean="0"/>
              <a:t>: добывающая промышленность, металлургия, тяжёлое машиностроение, судостроение, химическая, текстильная,  пищевая.</a:t>
            </a:r>
          </a:p>
          <a:p>
            <a:pPr marL="0" indent="0">
              <a:buNone/>
            </a:pPr>
            <a:r>
              <a:rPr lang="ru-RU" sz="2400" dirty="0" smtClean="0"/>
              <a:t>Уровень оснащённости экономики НТР средний.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842537"/>
            <a:ext cx="3263180" cy="24473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51173" y="3898099"/>
            <a:ext cx="2988674" cy="14744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66923"/>
            <a:ext cx="3230666" cy="24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752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D06C02"/>
            </a:gs>
            <a:gs pos="0">
              <a:srgbClr val="FF7A00"/>
            </a:gs>
            <a:gs pos="100000">
              <a:srgbClr val="AB0504"/>
            </a:gs>
            <a:gs pos="100000">
              <a:srgbClr val="FF0300"/>
            </a:gs>
            <a:gs pos="92000">
              <a:srgbClr val="FFFF00"/>
            </a:gs>
            <a:gs pos="100000">
              <a:srgbClr val="4D0808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a_FuturicaBlack" panose="020B0902020204020304" pitchFamily="34" charset="-52"/>
              </a:rPr>
              <a:t>Промышленность </a:t>
            </a:r>
            <a:endParaRPr lang="ru-RU" sz="5400" dirty="0">
              <a:latin typeface="a_FuturicaBlack" panose="020B0902020204020304" pitchFamily="34" charset="-52"/>
            </a:endParaRPr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35496" y="1196752"/>
            <a:ext cx="8784976" cy="5400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latin typeface="a_BodoniOrtoTitulNr"/>
              </a:rPr>
              <a:t>† </a:t>
            </a:r>
            <a:r>
              <a:rPr lang="ru-RU" sz="2400" u="sng" dirty="0" smtClean="0"/>
              <a:t>Главные отрасли специализации</a:t>
            </a:r>
            <a:r>
              <a:rPr lang="ru-RU" sz="2400" dirty="0" smtClean="0"/>
              <a:t>: </a:t>
            </a:r>
          </a:p>
          <a:p>
            <a:pPr marL="0" indent="0">
              <a:buNone/>
            </a:pPr>
            <a:r>
              <a:rPr lang="ru-RU" sz="2400" dirty="0" smtClean="0"/>
              <a:t>Машиностроение (автомобильное, тяжёлое, </a:t>
            </a:r>
          </a:p>
          <a:p>
            <a:pPr marL="0" indent="0">
              <a:buNone/>
            </a:pPr>
            <a:r>
              <a:rPr lang="ru-RU" sz="2400" dirty="0" smtClean="0"/>
              <a:t>электротехническое, судостроение)</a:t>
            </a:r>
          </a:p>
          <a:p>
            <a:pPr marL="0" indent="0">
              <a:buFont typeface="Arial" pitchFamily="34" charset="0"/>
              <a:buNone/>
            </a:pPr>
            <a:r>
              <a:rPr lang="ru-RU" sz="2400" dirty="0" smtClean="0"/>
              <a:t>Производство химической продукции, черных и цветных  металлов (алюминий, свинец, цинк, никель, титан)</a:t>
            </a:r>
          </a:p>
          <a:p>
            <a:pPr marL="0" indent="0">
              <a:buFont typeface="Arial" pitchFamily="34" charset="0"/>
              <a:buNone/>
            </a:pPr>
            <a:r>
              <a:rPr lang="ru-RU" sz="2400" u="sng" dirty="0" smtClean="0"/>
              <a:t>Лёгкая</a:t>
            </a:r>
            <a:r>
              <a:rPr lang="ru-RU" sz="2400" dirty="0" smtClean="0"/>
              <a:t>: Хлопчатобумажная, обувная, кожевенная</a:t>
            </a:r>
          </a:p>
          <a:p>
            <a:pPr marL="0" indent="0">
              <a:buFont typeface="Arial" pitchFamily="34" charset="0"/>
              <a:buNone/>
            </a:pPr>
            <a:r>
              <a:rPr lang="ru-RU" sz="2400" dirty="0" smtClean="0"/>
              <a:t>Пищевая: вина, зерно</a:t>
            </a:r>
          </a:p>
          <a:p>
            <a:pPr marL="0" indent="0">
              <a:buNone/>
            </a:pPr>
            <a:r>
              <a:rPr lang="ru-RU" sz="2400" dirty="0">
                <a:latin typeface="a_BodoniOrtoTitulNr"/>
              </a:rPr>
              <a:t>† </a:t>
            </a:r>
            <a:r>
              <a:rPr lang="ru-RU" sz="2400" dirty="0" smtClean="0"/>
              <a:t>Крупные центры:</a:t>
            </a:r>
            <a:r>
              <a:rPr lang="ru-RU" sz="2400" i="1" u="sng" dirty="0"/>
              <a:t> </a:t>
            </a:r>
            <a:r>
              <a:rPr lang="ru-RU" sz="2400" i="1" dirty="0"/>
              <a:t>Йоханнесбург, Дурбан, Претория, Кейптаун</a:t>
            </a:r>
            <a:endParaRPr lang="en-US" sz="2400" dirty="0" smtClean="0"/>
          </a:p>
          <a:p>
            <a:pPr marL="0" indent="0">
              <a:buNone/>
            </a:pPr>
            <a:r>
              <a:rPr lang="ru-RU" sz="2400" dirty="0">
                <a:latin typeface="a_BodoniOrtoTitulNr"/>
              </a:rPr>
              <a:t>† </a:t>
            </a:r>
            <a:r>
              <a:rPr lang="ru-RU" sz="2400" dirty="0" smtClean="0"/>
              <a:t>Территориальное размещение: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промышленные районы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расположены в зависимости от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наличия полезных ископаемых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и ресурсов для производства.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320237"/>
            <a:ext cx="3384376" cy="24211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672916"/>
            <a:ext cx="1404156" cy="140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861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D06C02"/>
            </a:gs>
            <a:gs pos="0">
              <a:srgbClr val="FF7A00"/>
            </a:gs>
            <a:gs pos="100000">
              <a:srgbClr val="AB0504"/>
            </a:gs>
            <a:gs pos="100000">
              <a:srgbClr val="FF0300"/>
            </a:gs>
            <a:gs pos="92000">
              <a:srgbClr val="FFFF00"/>
            </a:gs>
            <a:gs pos="100000">
              <a:srgbClr val="4D0808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a_FuturicaBlack" panose="020B0902020204020304" pitchFamily="34" charset="-52"/>
              </a:rPr>
              <a:t>Сельское хозяйство</a:t>
            </a:r>
            <a:endParaRPr lang="ru-RU" dirty="0">
              <a:latin typeface="a_FuturicaBlack" panose="020B09020202040203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a_BodoniOrtoTitulNr"/>
              </a:rPr>
              <a:t>†ЮАР –</a:t>
            </a:r>
            <a:r>
              <a:rPr lang="ru-RU" sz="2800" dirty="0" smtClean="0"/>
              <a:t> индустриально-агарная страна, доля с</a:t>
            </a:r>
            <a:r>
              <a:rPr lang="en-US" sz="2800" dirty="0" smtClean="0"/>
              <a:t>/</a:t>
            </a:r>
            <a:r>
              <a:rPr lang="ru-RU" sz="2800" dirty="0" smtClean="0"/>
              <a:t>х в ВВП 65%. Потребительский тип с</a:t>
            </a:r>
            <a:r>
              <a:rPr lang="en-US" sz="2800" dirty="0" smtClean="0"/>
              <a:t>/</a:t>
            </a:r>
            <a:r>
              <a:rPr lang="ru-RU" sz="2800" dirty="0" smtClean="0"/>
              <a:t>х. </a:t>
            </a:r>
            <a:endParaRPr lang="ru-RU" sz="2800" dirty="0"/>
          </a:p>
          <a:p>
            <a:pPr marL="0" indent="0">
              <a:buNone/>
            </a:pPr>
            <a:r>
              <a:rPr lang="ru-RU" sz="2800" dirty="0">
                <a:latin typeface="a_BodoniOrtoTitulNr"/>
              </a:rPr>
              <a:t>† </a:t>
            </a:r>
            <a:r>
              <a:rPr lang="ru-RU" sz="2800" dirty="0" smtClean="0"/>
              <a:t>Главные отросли: </a:t>
            </a:r>
            <a:r>
              <a:rPr lang="ru-RU" sz="2800" u="sng" dirty="0" smtClean="0"/>
              <a:t>Животноводство</a:t>
            </a:r>
            <a:r>
              <a:rPr lang="ru-RU" sz="2800" dirty="0" smtClean="0"/>
              <a:t> ( КРС-мясо, молоко; овцы-шерсть; каракуль-шерсть)</a:t>
            </a:r>
          </a:p>
          <a:p>
            <a:pPr marL="0" indent="0">
              <a:buNone/>
            </a:pPr>
            <a:r>
              <a:rPr lang="ru-RU" sz="2800" dirty="0">
                <a:latin typeface="a_BodoniOrtoTitulNr"/>
              </a:rPr>
              <a:t>† </a:t>
            </a:r>
            <a:r>
              <a:rPr lang="ru-RU" sz="2800" dirty="0" smtClean="0"/>
              <a:t>Растениеводство: </a:t>
            </a:r>
            <a:r>
              <a:rPr lang="ru-RU" sz="2800" u="sng" dirty="0" smtClean="0"/>
              <a:t>Зерновое</a:t>
            </a:r>
            <a:r>
              <a:rPr lang="ru-RU" sz="2800" dirty="0" smtClean="0"/>
              <a:t>  (Пшеница; кукуруза)</a:t>
            </a:r>
          </a:p>
          <a:p>
            <a:pPr marL="0" indent="0">
              <a:buNone/>
            </a:pPr>
            <a:r>
              <a:rPr lang="ru-RU" sz="2800" dirty="0" smtClean="0"/>
              <a:t>Другое: Виноделие; хлопок; рыболовство;</a:t>
            </a:r>
            <a:endParaRPr lang="ru-RU" sz="2800" dirty="0"/>
          </a:p>
        </p:txBody>
      </p:sp>
      <p:pic>
        <p:nvPicPr>
          <p:cNvPr id="4" name="Изображение 4" descr="ad0e49ae255af0b2ed4ac5dba7d6d559_60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788" y="3695715"/>
            <a:ext cx="1829692" cy="1433259"/>
          </a:xfrm>
          <a:prstGeom prst="rect">
            <a:avLst/>
          </a:prstGeom>
        </p:spPr>
      </p:pic>
      <p:pic>
        <p:nvPicPr>
          <p:cNvPr id="5" name="Изображение 3" descr="57KCS5e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229200"/>
            <a:ext cx="2713947" cy="15087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93096"/>
            <a:ext cx="3024336" cy="24499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427354"/>
            <a:ext cx="2808312" cy="231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195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D06C02"/>
            </a:gs>
            <a:gs pos="0">
              <a:srgbClr val="FF7A00"/>
            </a:gs>
            <a:gs pos="100000">
              <a:srgbClr val="AB0504"/>
            </a:gs>
            <a:gs pos="100000">
              <a:srgbClr val="FF0300"/>
            </a:gs>
            <a:gs pos="92000">
              <a:srgbClr val="FFFF00"/>
            </a:gs>
            <a:gs pos="100000">
              <a:srgbClr val="4D0808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_FuturicaBlack" panose="020B0902020204020304" pitchFamily="34" charset="-52"/>
              </a:rPr>
              <a:t>ТРАНСПОРТ</a:t>
            </a:r>
            <a:endParaRPr lang="ru-RU" dirty="0">
              <a:latin typeface="a_FuturicaBlack" panose="020B09020202040203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5072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a_BodoniOrtoTitulNr"/>
              </a:rPr>
              <a:t>† </a:t>
            </a:r>
            <a:r>
              <a:rPr lang="ru-RU" sz="1800" b="1" dirty="0" smtClean="0"/>
              <a:t>Транспортная сеть ЮАР очень густая</a:t>
            </a:r>
          </a:p>
          <a:p>
            <a:pPr marL="0" indent="0">
              <a:buNone/>
            </a:pPr>
            <a:r>
              <a:rPr lang="ru-RU" sz="1800" b="1" dirty="0" smtClean="0">
                <a:latin typeface="a_BodoniOrtoTitulNr"/>
              </a:rPr>
              <a:t>† </a:t>
            </a:r>
            <a:r>
              <a:rPr lang="ru-RU" sz="1800" b="1" dirty="0" smtClean="0"/>
              <a:t>Она насыщена железными дорогами протяжённостью  21431 км.</a:t>
            </a:r>
          </a:p>
          <a:p>
            <a:pPr marL="0" indent="0">
              <a:buNone/>
            </a:pPr>
            <a:r>
              <a:rPr lang="ru-RU" sz="1800" b="1" dirty="0" smtClean="0">
                <a:latin typeface="a_BodoniOrtoTitulNr"/>
              </a:rPr>
              <a:t>† </a:t>
            </a:r>
            <a:r>
              <a:rPr lang="ru-RU" sz="1800" b="1" dirty="0" smtClean="0"/>
              <a:t>Автодорогами – 182 329 км. (2040 </a:t>
            </a:r>
            <a:r>
              <a:rPr lang="ru-RU" sz="1800" b="1" dirty="0" err="1" smtClean="0"/>
              <a:t>автомагестрали</a:t>
            </a:r>
            <a:r>
              <a:rPr lang="ru-RU" sz="1800" b="1" dirty="0" smtClean="0"/>
              <a:t>)</a:t>
            </a:r>
          </a:p>
          <a:p>
            <a:pPr marL="0" indent="0">
              <a:buNone/>
            </a:pPr>
            <a:r>
              <a:rPr lang="ru-RU" sz="1800" b="1" dirty="0" smtClean="0">
                <a:latin typeface="a_BodoniOrtoTitulNr"/>
              </a:rPr>
              <a:t>† </a:t>
            </a:r>
            <a:r>
              <a:rPr lang="ru-RU" sz="1800" b="1" dirty="0" smtClean="0"/>
              <a:t>Порты: </a:t>
            </a:r>
            <a:r>
              <a:rPr lang="ru-RU" sz="1800" b="1" dirty="0"/>
              <a:t>Кейптаун. Дурбан, </a:t>
            </a:r>
            <a:r>
              <a:rPr lang="ru-RU" sz="1800" b="1" dirty="0" err="1"/>
              <a:t>Ист</a:t>
            </a:r>
            <a:r>
              <a:rPr lang="ru-RU" sz="1800" b="1" dirty="0"/>
              <a:t>-Лондон, </a:t>
            </a:r>
            <a:r>
              <a:rPr lang="ru-RU" sz="1800" b="1" dirty="0" err="1"/>
              <a:t>Мосселбаай</a:t>
            </a:r>
            <a:r>
              <a:rPr lang="ru-RU" sz="1800" b="1" dirty="0"/>
              <a:t>, </a:t>
            </a: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/>
              <a:t>Порт-Элизабет</a:t>
            </a:r>
            <a:r>
              <a:rPr lang="ru-RU" sz="1800" b="1" dirty="0"/>
              <a:t>, Ричарде-Бей, </a:t>
            </a:r>
            <a:r>
              <a:rPr lang="ru-RU" sz="1800" b="1" dirty="0" err="1"/>
              <a:t>Салданья</a:t>
            </a:r>
            <a:r>
              <a:rPr lang="ru-RU" sz="1800" b="1" dirty="0" smtClean="0"/>
              <a:t>.</a:t>
            </a:r>
          </a:p>
          <a:p>
            <a:pPr marL="0" indent="0">
              <a:buNone/>
            </a:pPr>
            <a:r>
              <a:rPr lang="ru-RU" sz="1800" b="1" dirty="0" smtClean="0">
                <a:latin typeface="a_BodoniOrtoTitulNr"/>
              </a:rPr>
              <a:t>† </a:t>
            </a:r>
            <a:r>
              <a:rPr lang="ru-RU" sz="1800" b="1" dirty="0" smtClean="0"/>
              <a:t>Торговый флот – 300 судов и 4 контейнеровоза</a:t>
            </a:r>
          </a:p>
          <a:p>
            <a:pPr marL="0" indent="0">
              <a:buNone/>
            </a:pPr>
            <a:r>
              <a:rPr lang="ru-RU" sz="1800" b="1" dirty="0" smtClean="0">
                <a:latin typeface="a_BodoniOrtoTitulNr"/>
              </a:rPr>
              <a:t>† </a:t>
            </a:r>
            <a:r>
              <a:rPr lang="ru-RU" sz="1800" b="1" dirty="0" smtClean="0"/>
              <a:t>Аэропорты – 667 (2 международных) </a:t>
            </a:r>
            <a:r>
              <a:rPr lang="ru-RU" sz="1800" b="1" dirty="0" smtClean="0">
                <a:latin typeface="a_BodoniOrtoTitulNr"/>
              </a:rPr>
              <a:t> </a:t>
            </a:r>
            <a:r>
              <a:rPr lang="ru-RU" sz="1800" b="1" dirty="0" smtClean="0"/>
              <a:t> </a:t>
            </a:r>
          </a:p>
          <a:p>
            <a:pPr marL="0" indent="0">
              <a:buNone/>
            </a:pPr>
            <a:r>
              <a:rPr lang="ru-RU" sz="1800" b="1" dirty="0" smtClean="0">
                <a:latin typeface="a_BodoniOrtoTitulNr"/>
              </a:rPr>
              <a:t>† </a:t>
            </a:r>
            <a:r>
              <a:rPr lang="ru-RU" sz="1800" b="1" dirty="0" smtClean="0"/>
              <a:t>Грузооборот: ≈200 млрд. тонн</a:t>
            </a:r>
          </a:p>
          <a:p>
            <a:pPr marL="0" indent="0">
              <a:buNone/>
            </a:pPr>
            <a:r>
              <a:rPr lang="ru-RU" sz="1800" b="1" dirty="0" smtClean="0"/>
              <a:t>(Порт Дурбан -  2523 тыс. ДЭФ)</a:t>
            </a:r>
          </a:p>
          <a:p>
            <a:pPr marL="0" indent="0">
              <a:buNone/>
            </a:pPr>
            <a:r>
              <a:rPr lang="ru-RU" sz="1800" b="1" dirty="0" smtClean="0">
                <a:latin typeface="a_BodoniOrtoTitulNr"/>
              </a:rPr>
              <a:t>† </a:t>
            </a:r>
            <a:r>
              <a:rPr lang="ru-RU" sz="1800" b="1" dirty="0" smtClean="0"/>
              <a:t>Пассажирооборот: ≈50 </a:t>
            </a:r>
            <a:r>
              <a:rPr lang="ru-RU" sz="1800" b="1" dirty="0"/>
              <a:t>млрд. </a:t>
            </a:r>
            <a:r>
              <a:rPr lang="ru-RU" sz="1800" b="1" dirty="0" smtClean="0"/>
              <a:t> пас. </a:t>
            </a:r>
            <a:r>
              <a:rPr lang="ru-RU" sz="1800" b="1" dirty="0"/>
              <a:t>к</a:t>
            </a:r>
            <a:r>
              <a:rPr lang="ru-RU" sz="1800" b="1" dirty="0" smtClean="0"/>
              <a:t>м.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48880"/>
            <a:ext cx="3024337" cy="42051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53136"/>
            <a:ext cx="2952328" cy="2032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80" y="4713312"/>
            <a:ext cx="2608064" cy="19560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108" y="332656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173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D06C02"/>
            </a:gs>
            <a:gs pos="0">
              <a:srgbClr val="FF7A00"/>
            </a:gs>
            <a:gs pos="100000">
              <a:srgbClr val="AB0504"/>
            </a:gs>
            <a:gs pos="100000">
              <a:srgbClr val="FF0300"/>
            </a:gs>
            <a:gs pos="82000">
              <a:srgbClr val="FFFF00"/>
            </a:gs>
            <a:gs pos="100000">
              <a:srgbClr val="4D0808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a_FuturicaBlack" panose="020B0902020204020304" pitchFamily="34" charset="-52"/>
              </a:rPr>
              <a:t>Внутренние различия</a:t>
            </a:r>
            <a:endParaRPr lang="ru-RU" dirty="0">
              <a:latin typeface="a_FuturicaBlack" panose="020B09020202040203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856984" cy="65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a_BodoniOrtoTitulNr"/>
              </a:rPr>
              <a:t>† </a:t>
            </a:r>
            <a:r>
              <a:rPr lang="ru-RU" b="1" i="1" dirty="0" smtClean="0"/>
              <a:t>Высокоразвитые районы: </a:t>
            </a:r>
            <a:r>
              <a:rPr lang="ru-RU" b="1" i="1" dirty="0" err="1" smtClean="0"/>
              <a:t>Гаутенг</a:t>
            </a:r>
            <a:r>
              <a:rPr lang="ru-RU" b="1" i="1" dirty="0" smtClean="0"/>
              <a:t>, Лимпопо, </a:t>
            </a:r>
            <a:r>
              <a:rPr lang="ru-RU" b="1" i="1" dirty="0" err="1" smtClean="0"/>
              <a:t>Мпумагланга</a:t>
            </a:r>
            <a:r>
              <a:rPr lang="ru-RU" b="1" i="1" dirty="0" smtClean="0"/>
              <a:t>, </a:t>
            </a:r>
            <a:r>
              <a:rPr lang="ru-RU" b="1" i="1" dirty="0" err="1" smtClean="0"/>
              <a:t>КваЗулуНаталь</a:t>
            </a:r>
            <a:r>
              <a:rPr lang="ru-RU" b="1" i="1" dirty="0" smtClean="0"/>
              <a:t>, </a:t>
            </a:r>
            <a:r>
              <a:rPr lang="ru-RU" b="1" i="1" dirty="0" err="1" smtClean="0"/>
              <a:t>Восточно</a:t>
            </a:r>
            <a:r>
              <a:rPr lang="ru-RU" b="1" i="1" dirty="0" smtClean="0"/>
              <a:t> и </a:t>
            </a:r>
            <a:r>
              <a:rPr lang="ru-RU" b="1" i="1" dirty="0" err="1" smtClean="0"/>
              <a:t>Западно</a:t>
            </a:r>
            <a:r>
              <a:rPr lang="ru-RU" b="1" i="1" dirty="0" smtClean="0"/>
              <a:t> Капская </a:t>
            </a:r>
            <a:r>
              <a:rPr lang="ru-RU" b="1" i="1" dirty="0" err="1" smtClean="0"/>
              <a:t>повинции</a:t>
            </a:r>
            <a:r>
              <a:rPr lang="ru-RU" b="1" i="1" dirty="0" smtClean="0"/>
              <a:t>.</a:t>
            </a:r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>
              <a:latin typeface="a_BodoniOrtoTitulNr"/>
            </a:endParaRPr>
          </a:p>
          <a:p>
            <a:pPr marL="0" indent="0">
              <a:buNone/>
            </a:pPr>
            <a:endParaRPr lang="ru-RU" b="1" i="1" dirty="0" smtClean="0">
              <a:latin typeface="a_BodoniOrtoTitulNr"/>
            </a:endParaRPr>
          </a:p>
          <a:p>
            <a:pPr marL="0" indent="0">
              <a:buNone/>
            </a:pPr>
            <a:r>
              <a:rPr lang="ru-RU" dirty="0" smtClean="0">
                <a:latin typeface="a_BodoniOrtoTitulNr"/>
              </a:rPr>
              <a:t>†</a:t>
            </a:r>
            <a:r>
              <a:rPr lang="ru-RU" b="1" i="1" dirty="0" smtClean="0"/>
              <a:t> </a:t>
            </a:r>
            <a:r>
              <a:rPr lang="ru-RU" sz="2400" b="1" i="1" dirty="0" smtClean="0"/>
              <a:t>Отсталые районы:  Северо-западная и Северная Капская  провинции            </a:t>
            </a:r>
            <a:endParaRPr lang="ru-RU" sz="24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564904"/>
            <a:ext cx="4398670" cy="2952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0" y="2854218"/>
            <a:ext cx="3774278" cy="24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13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D06C02"/>
            </a:gs>
            <a:gs pos="0">
              <a:srgbClr val="FF7A00"/>
            </a:gs>
            <a:gs pos="100000">
              <a:srgbClr val="AB0504"/>
            </a:gs>
            <a:gs pos="100000">
              <a:srgbClr val="FF0300"/>
            </a:gs>
            <a:gs pos="82000">
              <a:srgbClr val="FFFF00"/>
            </a:gs>
            <a:gs pos="100000">
              <a:srgbClr val="4D0808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" y="274638"/>
            <a:ext cx="886732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_FuturicaBlack" panose="020B0902020204020304" pitchFamily="34" charset="-52"/>
              </a:rPr>
              <a:t>Внешнеэкономические связи</a:t>
            </a:r>
            <a:endParaRPr lang="ru-RU" dirty="0">
              <a:latin typeface="a_FuturicaBlack" panose="020B0902020204020304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1410" y="1639341"/>
            <a:ext cx="915536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a_BodoniOrtoTitulNr"/>
              </a:rPr>
              <a:t>† </a:t>
            </a:r>
            <a:r>
              <a:rPr lang="ru-RU" b="1" i="1" dirty="0" smtClean="0"/>
              <a:t>Импорт: </a:t>
            </a:r>
            <a:r>
              <a:rPr lang="ru-RU" sz="2800" dirty="0" smtClean="0"/>
              <a:t>нефть, продовольствие, химические товары</a:t>
            </a:r>
          </a:p>
          <a:p>
            <a:pPr marL="0" indent="0">
              <a:buNone/>
            </a:pPr>
            <a:r>
              <a:rPr lang="ru-RU" sz="2800" u="sng" dirty="0" smtClean="0"/>
              <a:t>Партнёры</a:t>
            </a:r>
            <a:r>
              <a:rPr lang="ru-RU" sz="2800" dirty="0" smtClean="0"/>
              <a:t>: Германия, США, Китай, Япония, Франция, Иран, Саудовская </a:t>
            </a:r>
            <a:r>
              <a:rPr lang="ru-RU" sz="2800" dirty="0"/>
              <a:t>А</a:t>
            </a:r>
            <a:r>
              <a:rPr lang="ru-RU" sz="2800" dirty="0" smtClean="0"/>
              <a:t>равия</a:t>
            </a:r>
          </a:p>
          <a:p>
            <a:pPr marL="0" indent="0">
              <a:buNone/>
            </a:pPr>
            <a:r>
              <a:rPr lang="ru-RU" sz="2800" dirty="0" smtClean="0">
                <a:latin typeface="a_BodoniOrtoTitulNr"/>
              </a:rPr>
              <a:t>† </a:t>
            </a:r>
            <a:r>
              <a:rPr lang="ru-RU" b="1" i="1" dirty="0" smtClean="0"/>
              <a:t>Экспорт</a:t>
            </a:r>
            <a:r>
              <a:rPr lang="ru-RU" sz="2800" b="1" i="1" dirty="0" smtClean="0"/>
              <a:t>: </a:t>
            </a:r>
            <a:r>
              <a:rPr lang="ru-RU" sz="2800" dirty="0" smtClean="0"/>
              <a:t>алмазы, золото, платина, машины, автомобили, оборудование</a:t>
            </a:r>
          </a:p>
          <a:p>
            <a:pPr marL="0" indent="0">
              <a:buNone/>
            </a:pPr>
            <a:r>
              <a:rPr lang="ru-RU" sz="2800" u="sng" dirty="0"/>
              <a:t>Партнёры</a:t>
            </a:r>
            <a:r>
              <a:rPr lang="ru-RU" sz="2800" dirty="0" smtClean="0"/>
              <a:t>: США, Великобритания,  Япония, </a:t>
            </a:r>
            <a:r>
              <a:rPr lang="ru-RU" sz="2800" dirty="0"/>
              <a:t>Г</a:t>
            </a:r>
            <a:r>
              <a:rPr lang="ru-RU" sz="2800" dirty="0" smtClean="0"/>
              <a:t>ермания, Нидерланды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891714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D06C02"/>
            </a:gs>
            <a:gs pos="0">
              <a:srgbClr val="FF7A00"/>
            </a:gs>
            <a:gs pos="100000">
              <a:srgbClr val="AB0504"/>
            </a:gs>
            <a:gs pos="100000">
              <a:srgbClr val="FF0300"/>
            </a:gs>
            <a:gs pos="82000">
              <a:srgbClr val="FFFF00"/>
            </a:gs>
            <a:gs pos="100000">
              <a:srgbClr val="4D0808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latin typeface="ZopaCyr" pitchFamily="50" charset="-52"/>
              </a:rPr>
              <a:t>Ассоциативное восприятие страны</a:t>
            </a:r>
            <a:endParaRPr lang="ru-RU" sz="4800" dirty="0">
              <a:latin typeface="ZopaCyr" pitchFamily="50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Южно-Африканская Республика – это Нельсон </a:t>
            </a:r>
            <a:r>
              <a:rPr lang="ru-RU" dirty="0" err="1" smtClean="0"/>
              <a:t>Манделла</a:t>
            </a:r>
            <a:r>
              <a:rPr lang="ru-RU" dirty="0" smtClean="0"/>
              <a:t>, Расовая дискриминация, Алмазы, Чемпионат мира по футболу </a:t>
            </a:r>
          </a:p>
          <a:p>
            <a:pPr marL="0" indent="0">
              <a:buNone/>
            </a:pPr>
            <a:r>
              <a:rPr lang="ru-RU" dirty="0" smtClean="0"/>
              <a:t>2010 (</a:t>
            </a:r>
            <a:r>
              <a:rPr lang="ru-RU" dirty="0" err="1" smtClean="0"/>
              <a:t>Вувузеллы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852936"/>
            <a:ext cx="2952328" cy="38970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365104"/>
            <a:ext cx="3240360" cy="24302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114855"/>
            <a:ext cx="2266212" cy="2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306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1292</Words>
  <Application>Microsoft Office PowerPoint</Application>
  <PresentationFormat>Экран (4:3)</PresentationFormat>
  <Paragraphs>179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a_BodoniOrtoTitulNr</vt:lpstr>
      <vt:lpstr>a_FuturicaBlack</vt:lpstr>
      <vt:lpstr>Arial</vt:lpstr>
      <vt:lpstr>Calibri</vt:lpstr>
      <vt:lpstr>Maassslicer</vt:lpstr>
      <vt:lpstr>Times New Roman</vt:lpstr>
      <vt:lpstr>TruthCYR Black</vt:lpstr>
      <vt:lpstr>TruthCYR Ultra</vt:lpstr>
      <vt:lpstr>ZopaCyr</vt:lpstr>
      <vt:lpstr>Тема Office</vt:lpstr>
      <vt:lpstr>ЮАР</vt:lpstr>
      <vt:lpstr>Политико-географическое положение</vt:lpstr>
      <vt:lpstr>Презентация PowerPoint</vt:lpstr>
      <vt:lpstr>Изменение ПГП со временем</vt:lpstr>
      <vt:lpstr>Влияние ПГП на развитие хозяйства</vt:lpstr>
      <vt:lpstr>Презентация PowerPoint</vt:lpstr>
      <vt:lpstr>Положение к главным топливно-сырьевым и промышленным, с/х районам</vt:lpstr>
      <vt:lpstr>Вывод о влиянии ЭГП на развитие хозяйства</vt:lpstr>
      <vt:lpstr>Хозяйственная оценка  природных ресурсов</vt:lpstr>
      <vt:lpstr>Агроклиматические ресурсы</vt:lpstr>
      <vt:lpstr> ПОЧВЫ</vt:lpstr>
      <vt:lpstr>Вывод об обеспеченности страны ресурсами</vt:lpstr>
      <vt:lpstr>НАСЕЛЕНИЕ</vt:lpstr>
      <vt:lpstr>Презентация PowerPoint</vt:lpstr>
      <vt:lpstr>Презентация PowerPoint</vt:lpstr>
      <vt:lpstr>Общая характеристика хозяйства</vt:lpstr>
      <vt:lpstr>Промышленность </vt:lpstr>
      <vt:lpstr>Сельское хозяйство</vt:lpstr>
      <vt:lpstr>ТРАНСПОРТ</vt:lpstr>
      <vt:lpstr>Внутренние различия</vt:lpstr>
      <vt:lpstr>Внешнеэкономические связи</vt:lpstr>
      <vt:lpstr>Ассоциативное восприятие страны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Владислав</dc:creator>
  <cp:lastModifiedBy>kamynins</cp:lastModifiedBy>
  <cp:revision>217</cp:revision>
  <dcterms:created xsi:type="dcterms:W3CDTF">2013-12-17T14:32:13Z</dcterms:created>
  <dcterms:modified xsi:type="dcterms:W3CDTF">2017-02-07T13:51:05Z</dcterms:modified>
</cp:coreProperties>
</file>